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9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0" r:id="rId14"/>
    <p:sldId id="267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6FA3A52-466B-4D7B-8B99-19E6B0E76F49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601D26E-0A81-4EB6-95D0-6CE2983C3520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3A52-466B-4D7B-8B99-19E6B0E76F49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D26E-0A81-4EB6-95D0-6CE2983C3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3A52-466B-4D7B-8B99-19E6B0E76F49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D26E-0A81-4EB6-95D0-6CE2983C3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3A52-466B-4D7B-8B99-19E6B0E76F49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D26E-0A81-4EB6-95D0-6CE2983C3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3A52-466B-4D7B-8B99-19E6B0E76F49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D26E-0A81-4EB6-95D0-6CE2983C3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3A52-466B-4D7B-8B99-19E6B0E76F49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D26E-0A81-4EB6-95D0-6CE2983C352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3A52-466B-4D7B-8B99-19E6B0E76F49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D26E-0A81-4EB6-95D0-6CE2983C3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3A52-466B-4D7B-8B99-19E6B0E76F49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D26E-0A81-4EB6-95D0-6CE2983C3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3A52-466B-4D7B-8B99-19E6B0E76F49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D26E-0A81-4EB6-95D0-6CE2983C3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3A52-466B-4D7B-8B99-19E6B0E76F49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D26E-0A81-4EB6-95D0-6CE2983C3520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A3A52-466B-4D7B-8B99-19E6B0E76F49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D26E-0A81-4EB6-95D0-6CE2983C352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6FA3A52-466B-4D7B-8B99-19E6B0E76F49}" type="datetimeFigureOut">
              <a:rPr lang="en-US" smtClean="0"/>
              <a:t>10/19/2014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601D26E-0A81-4EB6-95D0-6CE2983C352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sa8.wikispaces.com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6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</a:t>
            </a:r>
            <a:r>
              <a:rPr lang="en-US" sz="56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Now!</a:t>
            </a: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b="1" i="1" dirty="0" smtClean="0"/>
              <a:t>On your worksheet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a list of </a:t>
            </a:r>
            <a:r>
              <a:rPr lang="en-US" sz="40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physical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sz="40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mental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challenges a person can face in a story or in real-life.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thumbs.gograph.com/gg656055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267200"/>
            <a:ext cx="2286000" cy="2133600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10313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3810000" y="3119110"/>
            <a:ext cx="1295400" cy="11430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86200" y="339090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Music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5869632"/>
            <a:ext cx="7848600" cy="461665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2</a:t>
            </a:r>
            <a:r>
              <a:rPr lang="en-US" sz="2400" b="1" dirty="0" smtClean="0"/>
              <a:t>. Write down any sub-topics connected to your main topic.</a:t>
            </a:r>
            <a:endParaRPr lang="en-US" sz="2400" b="1" dirty="0"/>
          </a:p>
        </p:txBody>
      </p:sp>
      <p:cxnSp>
        <p:nvCxnSpPr>
          <p:cNvPr id="4" name="Straight Connector 3"/>
          <p:cNvCxnSpPr>
            <a:stCxn id="5" idx="2"/>
          </p:cNvCxnSpPr>
          <p:nvPr/>
        </p:nvCxnSpPr>
        <p:spPr>
          <a:xfrm flipH="1">
            <a:off x="3200400" y="3690610"/>
            <a:ext cx="60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457700" y="2743200"/>
            <a:ext cx="0" cy="37591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105400" y="3690610"/>
            <a:ext cx="4953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457700" y="4262110"/>
            <a:ext cx="0" cy="46229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3924300" y="1790700"/>
            <a:ext cx="1066800" cy="9525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120900" y="3188960"/>
            <a:ext cx="1066800" cy="9525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600700" y="3214360"/>
            <a:ext cx="1066800" cy="9525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924300" y="4712960"/>
            <a:ext cx="1066800" cy="9525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000500" y="2066895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Genres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64200" y="3401139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Cultural Music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0" y="5029200"/>
            <a:ext cx="876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Artists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20900" y="3490039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Venues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457200" y="381000"/>
            <a:ext cx="7558144" cy="12192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b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make a web…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4096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3810000" y="3119110"/>
            <a:ext cx="1295400" cy="11430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86200" y="339090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Music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5869632"/>
            <a:ext cx="7848600" cy="461665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Can you add to any of these topics?</a:t>
            </a:r>
            <a:endParaRPr lang="en-US" sz="2400" b="1" dirty="0"/>
          </a:p>
        </p:txBody>
      </p:sp>
      <p:cxnSp>
        <p:nvCxnSpPr>
          <p:cNvPr id="4" name="Straight Connector 3"/>
          <p:cNvCxnSpPr>
            <a:stCxn id="5" idx="2"/>
          </p:cNvCxnSpPr>
          <p:nvPr/>
        </p:nvCxnSpPr>
        <p:spPr>
          <a:xfrm flipH="1">
            <a:off x="3200400" y="3690610"/>
            <a:ext cx="60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457700" y="2743200"/>
            <a:ext cx="0" cy="37591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105400" y="3690610"/>
            <a:ext cx="4953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457700" y="4262110"/>
            <a:ext cx="0" cy="46229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3924300" y="1790700"/>
            <a:ext cx="1066800" cy="9525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120900" y="3188960"/>
            <a:ext cx="1066800" cy="9525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600700" y="3214360"/>
            <a:ext cx="1066800" cy="9525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924300" y="4712960"/>
            <a:ext cx="1066800" cy="9525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000500" y="2066895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Genres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64200" y="3401139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Cultural Music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0" y="5029200"/>
            <a:ext cx="876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Artists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20900" y="3490039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Venues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1731635" y="3684835"/>
            <a:ext cx="37213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2241551" y="3046715"/>
            <a:ext cx="133351" cy="24160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2241551" y="4074534"/>
            <a:ext cx="120651" cy="1396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3623632" y="2211405"/>
            <a:ext cx="33877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4912883" y="1955512"/>
            <a:ext cx="267457" cy="1399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3623632" y="5189210"/>
            <a:ext cx="30066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5007631" y="5189210"/>
            <a:ext cx="34541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398885" y="4109025"/>
            <a:ext cx="154315" cy="2444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6134101" y="2931155"/>
            <a:ext cx="264784" cy="26014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6667501" y="3738739"/>
            <a:ext cx="37212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17" idx="0"/>
          </p:cNvCxnSpPr>
          <p:nvPr/>
        </p:nvCxnSpPr>
        <p:spPr>
          <a:xfrm flipV="1">
            <a:off x="4457700" y="1600200"/>
            <a:ext cx="0" cy="1905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/>
          <p:cNvSpPr/>
          <p:nvPr/>
        </p:nvSpPr>
        <p:spPr>
          <a:xfrm>
            <a:off x="1547182" y="4214182"/>
            <a:ext cx="1045835" cy="102043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5353050" y="4724400"/>
            <a:ext cx="1045835" cy="102043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2593017" y="4687560"/>
            <a:ext cx="1045835" cy="102043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3973841" y="838200"/>
            <a:ext cx="902960" cy="7620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1394782" y="2124244"/>
            <a:ext cx="1045835" cy="102043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2593017" y="1608936"/>
            <a:ext cx="1045835" cy="102043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5105400" y="1224430"/>
            <a:ext cx="1045835" cy="102043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685800" y="3214360"/>
            <a:ext cx="1045835" cy="102043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6295068" y="2107462"/>
            <a:ext cx="1045835" cy="102043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7039629" y="3244864"/>
            <a:ext cx="1045835" cy="102043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6397927" y="4203401"/>
            <a:ext cx="1045835" cy="102043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4125173" y="1030239"/>
            <a:ext cx="665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Rock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257800" y="1608936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Rap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686709" y="1934487"/>
            <a:ext cx="936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Country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502868" y="2282339"/>
            <a:ext cx="872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Toad’s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Place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93507" y="3243500"/>
            <a:ext cx="8304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B050"/>
                </a:solidFill>
              </a:rPr>
              <a:t>Xfinity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</a:p>
          <a:p>
            <a:pPr algn="ctr"/>
            <a:r>
              <a:rPr lang="en-US" dirty="0" smtClean="0">
                <a:solidFill>
                  <a:srgbClr val="00B050"/>
                </a:solidFill>
              </a:rPr>
              <a:t>Music </a:t>
            </a:r>
          </a:p>
          <a:p>
            <a:pPr algn="ctr"/>
            <a:r>
              <a:rPr lang="en-US" dirty="0" smtClean="0">
                <a:solidFill>
                  <a:srgbClr val="00B050"/>
                </a:solidFill>
              </a:rPr>
              <a:t>Center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623927" y="4353500"/>
            <a:ext cx="8906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B050"/>
                </a:solidFill>
              </a:rPr>
              <a:t>Webster Music Hall</a:t>
            </a:r>
            <a:endParaRPr lang="en-US" sz="1600" dirty="0">
              <a:solidFill>
                <a:srgbClr val="00B05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686709" y="5029200"/>
            <a:ext cx="818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Usher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474402" y="4900670"/>
            <a:ext cx="820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Luke Bryan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553200" y="4572000"/>
            <a:ext cx="787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Latin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162800" y="3563352"/>
            <a:ext cx="922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Opera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334126" y="2275274"/>
            <a:ext cx="1044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Irish Bagpipe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7558144" cy="1219200"/>
          </a:xfrm>
        </p:spPr>
        <p:txBody>
          <a:bodyPr>
            <a:normAutofit/>
          </a:bodyPr>
          <a:lstStyle/>
          <a:p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make a web…</a:t>
            </a: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2721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3810000" y="3119110"/>
            <a:ext cx="1295400" cy="11430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86200" y="339090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Music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5869632"/>
            <a:ext cx="7848600" cy="461665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/>
              <a:t>3</a:t>
            </a:r>
            <a:r>
              <a:rPr lang="en-US" sz="2400" b="1" dirty="0" smtClean="0"/>
              <a:t>. Add specifics to your sub-topics.</a:t>
            </a:r>
            <a:endParaRPr lang="en-US" sz="2400" b="1" dirty="0"/>
          </a:p>
        </p:txBody>
      </p:sp>
      <p:cxnSp>
        <p:nvCxnSpPr>
          <p:cNvPr id="4" name="Straight Connector 3"/>
          <p:cNvCxnSpPr>
            <a:stCxn id="5" idx="2"/>
          </p:cNvCxnSpPr>
          <p:nvPr/>
        </p:nvCxnSpPr>
        <p:spPr>
          <a:xfrm flipH="1">
            <a:off x="3200400" y="3690610"/>
            <a:ext cx="6096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4457700" y="2743200"/>
            <a:ext cx="0" cy="37591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105400" y="3690610"/>
            <a:ext cx="4953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457700" y="4262110"/>
            <a:ext cx="0" cy="46229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3924300" y="1790700"/>
            <a:ext cx="1066800" cy="9525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120900" y="3188960"/>
            <a:ext cx="1066800" cy="9525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600700" y="3214360"/>
            <a:ext cx="1066800" cy="9525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3924300" y="4712960"/>
            <a:ext cx="1066800" cy="9525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000500" y="2066895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Genres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64200" y="3401139"/>
            <a:ext cx="1066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Cultural Music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000500" y="5029200"/>
            <a:ext cx="876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Artists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20900" y="3490039"/>
            <a:ext cx="106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Venues</a:t>
            </a:r>
            <a:endParaRPr lang="en-US" sz="2000" dirty="0">
              <a:solidFill>
                <a:srgbClr val="FF0000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1731635" y="3684835"/>
            <a:ext cx="37213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flipH="1" flipV="1">
            <a:off x="2241551" y="3046715"/>
            <a:ext cx="133351" cy="24160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2241551" y="4074534"/>
            <a:ext cx="120651" cy="13964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>
            <a:off x="3623632" y="2211405"/>
            <a:ext cx="33877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4912883" y="1955512"/>
            <a:ext cx="267457" cy="13991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3623632" y="5189210"/>
            <a:ext cx="30066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5007631" y="5189210"/>
            <a:ext cx="345419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6398885" y="4109025"/>
            <a:ext cx="154315" cy="244475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6134101" y="2931155"/>
            <a:ext cx="264784" cy="26014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6667501" y="3738739"/>
            <a:ext cx="372128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17" idx="0"/>
          </p:cNvCxnSpPr>
          <p:nvPr/>
        </p:nvCxnSpPr>
        <p:spPr>
          <a:xfrm flipV="1">
            <a:off x="4457700" y="1600200"/>
            <a:ext cx="0" cy="1905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3"/>
          <p:cNvSpPr/>
          <p:nvPr/>
        </p:nvSpPr>
        <p:spPr>
          <a:xfrm>
            <a:off x="1547182" y="4214182"/>
            <a:ext cx="1045835" cy="102043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5353050" y="4724400"/>
            <a:ext cx="1045835" cy="102043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2593017" y="4687560"/>
            <a:ext cx="1045835" cy="102043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3973841" y="838200"/>
            <a:ext cx="902960" cy="7620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1394782" y="2124244"/>
            <a:ext cx="1045835" cy="102043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2593017" y="1608936"/>
            <a:ext cx="1045835" cy="102043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5105400" y="1224430"/>
            <a:ext cx="1045835" cy="102043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685800" y="3214360"/>
            <a:ext cx="1045835" cy="102043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6295068" y="2107462"/>
            <a:ext cx="1045835" cy="102043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7039629" y="3244864"/>
            <a:ext cx="1045835" cy="102043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6397927" y="4203401"/>
            <a:ext cx="1045835" cy="102043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TextBox 71"/>
          <p:cNvSpPr txBox="1"/>
          <p:nvPr/>
        </p:nvSpPr>
        <p:spPr>
          <a:xfrm>
            <a:off x="4125173" y="1030239"/>
            <a:ext cx="665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Rock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5257800" y="1608936"/>
            <a:ext cx="570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Rap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686709" y="1934487"/>
            <a:ext cx="936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Country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1502868" y="2282339"/>
            <a:ext cx="8720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Toad’s 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Place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793507" y="3243500"/>
            <a:ext cx="8304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>
                <a:solidFill>
                  <a:srgbClr val="00B050"/>
                </a:solidFill>
              </a:rPr>
              <a:t>Xfinity</a:t>
            </a:r>
            <a:r>
              <a:rPr lang="en-US" dirty="0" smtClean="0">
                <a:solidFill>
                  <a:srgbClr val="00B050"/>
                </a:solidFill>
              </a:rPr>
              <a:t> </a:t>
            </a:r>
          </a:p>
          <a:p>
            <a:pPr algn="ctr"/>
            <a:r>
              <a:rPr lang="en-US" dirty="0" smtClean="0">
                <a:solidFill>
                  <a:srgbClr val="00B050"/>
                </a:solidFill>
              </a:rPr>
              <a:t>Music </a:t>
            </a:r>
          </a:p>
          <a:p>
            <a:pPr algn="ctr"/>
            <a:r>
              <a:rPr lang="en-US" dirty="0" smtClean="0">
                <a:solidFill>
                  <a:srgbClr val="00B050"/>
                </a:solidFill>
              </a:rPr>
              <a:t>Center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623927" y="4353500"/>
            <a:ext cx="8906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00B050"/>
                </a:solidFill>
              </a:rPr>
              <a:t>Webster Music Hall</a:t>
            </a:r>
            <a:endParaRPr lang="en-US" sz="1600" dirty="0">
              <a:solidFill>
                <a:srgbClr val="00B05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686709" y="5029200"/>
            <a:ext cx="818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Usher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5474402" y="4900670"/>
            <a:ext cx="8206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Luke Bryan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553200" y="4572000"/>
            <a:ext cx="7877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Latin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7162800" y="3563352"/>
            <a:ext cx="922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B050"/>
                </a:solidFill>
              </a:rPr>
              <a:t>Opera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6334126" y="2275274"/>
            <a:ext cx="1044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Irish Bagpipe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5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7558144" cy="1219200"/>
          </a:xfrm>
        </p:spPr>
        <p:txBody>
          <a:bodyPr>
            <a:normAutofit/>
          </a:bodyPr>
          <a:lstStyle/>
          <a:p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make a web…</a:t>
            </a: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9604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30" name="Picture 14" descr="http://images.clipartpanda.com/book-20clipart-books-for-clip-art-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6993" y="5043114"/>
            <a:ext cx="1553607" cy="1098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4" name="Picture 8" descr="http://www.picgifs.com/clip-art/activities/painting/clip-art-painting-40344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799336"/>
            <a:ext cx="1952625" cy="1677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Minute Web……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508977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Pick a Topic you know a lot about</a:t>
            </a:r>
          </a:p>
          <a:p>
            <a:pPr marL="525780" indent="-457200">
              <a:buFont typeface="+mj-lt"/>
              <a:buAutoNum type="arabicPeriod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Create a web for your topic</a:t>
            </a:r>
            <a:b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8580" indent="0" algn="ctr">
              <a:buNone/>
            </a:pPr>
            <a:r>
              <a:rPr lang="en-US" sz="3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**DON’T STOP WRITING UNTIL TIME IS UP**</a:t>
            </a:r>
            <a:endParaRPr lang="en-US" sz="3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4246602"/>
            <a:ext cx="7620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Think about activities or hobbies you enjoy!</a:t>
            </a:r>
            <a:endParaRPr lang="en-US" sz="30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http://images.clipartpanda.com/football-clipart-RiG6a7A6T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413646">
            <a:off x="2190505" y="5114533"/>
            <a:ext cx="1701799" cy="1076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www.picgifs.com/clip-art/activities/dancing/clip-art-dancing-44287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4733442"/>
            <a:ext cx="1828800" cy="1743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://images.clipartpanda.com/movie-camera-and-film-clipart-McLLdG7Xi.jpe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5025708"/>
            <a:ext cx="1447800" cy="1368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10" descr="data:image/jpeg;base64,/9j/4AAQSkZJRgABAQAAAQABAAD/2wCEAAkGBxQQEhUUEhQUFhQVFBYXGRUXFRcbGRccFBcXFhcYFxkdHCgiGholHBUXIjEhJikrLi4uFx8zODMsNygtLiwBCgoKDg0OGhAQGy0lICQsLCwsLCwsLCwsLCwsLCwsLCwsLywsLCwsLCwsLCwsLCwsLCwsLCwsLCwsLCwsLCwsLP/AABEIAL0BCwMBEQACEQEDEQH/xAAcAAACAgMBAQAAAAAAAAAAAAAABQMGAQQHAgj/xABIEAACAQICBAsFBQYDBwUAAAABAgMABAURBhIhMQcTMkFRYXGBkaGxIjNCUnIUI2KCwTRDc5Ki0SRTYwgVg7LC4fAlNXSj8f/EABoBAQADAQEBAAAAAAAAAAAAAAABAwQCBQb/xAA2EQACAgEDAgIIBAYCAwAAAAAAAQIDBBEhMQVBEjIGE0JRYXGBoRQikdEzUrHB4fAj0nKSov/aAAwDAQACEQMRAD8A7TbwLqL7K8kcw6KAk4hflXwFAHEL8q+AoA4hflXwFAHEL8q+AoA4hflXwFAHEL8q+AoA4hflXwFAHEL8q+AoA4hflXwFAHEL8q+AoA4hflXwFAHEL8q+AoA4hflXwFAHEL8q+AoA4hflXwFAHEL8q+AoA4hflXwFAHEL8q+AoA4hflXwFAHEL8q+AoA4hflXwFAHEL8q+AoA4hflXwFAHEL8q+AoA4hflXwFAHEL8q+AoA4hflXwFAHEL8q+AoA4hflXwFAHEL8q+AoA4hflXwFAHEL8q+AoA4hflXwFAFtyF+kelASUAUAUAUAUAUAUAUAUAUAUAUAUAUAUBjOgDOgM0BFNcInKZV7WA9aAW3mlFnD7y6gX/iL+hoDXsNNcPnbUiu4Gbo1wPWgHysCMwcwecUBmgCgCgCgCgCgCgCgCgCgCgI7bkL9I9KAkoAoAoAoAoAoAoAoAoAoDxJIFGbEAdJOVALL7SW0hGctzAo65F/vQCG+4UsLiG26V/wCGGb0FAI7vhvsF91HcSn8KZepqNRqLZ+GiWT9mw6Vv4jZegriVsI8srlbCPLNK44RsZl91bQQ/Xt9TVbyql3K3lVLuLrrSHHZt9zHF/DCj9DXDza+xx+Nr7GjPZ4jN7/EpiPwsw9MqrecuyK3nLsjXfRBX97cXEn1N/wB6rebPsip50+yPaaFWg+Fz2ua4/F2/A4eZb8DF3oVbOPZDIekHPyNI5li5JjmWLkjtbHErE52d4+XyFzll0ZNmK1QzYPzGmGbB+Yf2HC/iNqcr61WRc+WoKHLqyzB8q0RthLhmmNsJcMu2A8MWG3OQeRrdjzSjID842VYWF7s7yOZdaJ0dTzqwI29lAbFAFAFAFAFAFAFAFAR23IX6R6UBJQBQBQBQBQGGOXdQFQx/hKw6yzElwruDkUi9tgeg5bB30BTbvh2jOYt7OZzzaxAB/lzNQ2lyQ2lyLLjhTxef3FnHEDzsC3mSKqeRWu5U8itdxbPi2OXBPGXgiB5kyHoM/OqpZla4KZZta4F76MSy5/aL2eTPeNZiD4mqXnP2UVPPfsokh0KtV3h2PW2zwqp5ljKnmWMYQaP2ycmFM+kjM+dVu+x8sqd9j5ZvRwIvJVR2KB+lVuUpcsrcpPlkudcnJipJChAUAUAUAUAUAHo5qDcV3+j1tNyolBPxL7J8qtjfZHhl0MiyPDFK6LS2za9ldSRNnnlrEdm0b+8VqjnfzI1Qzv5kPMN4TcVsMheRC5jHx5ZN1+2uw94rXC+EuGbIX1y4ZfMA4YsOuchI7W7nesoyUfnGyrS0vlndxzKHjdXU7mUgjxFATZ0BmgCgCgCgI7bkL9I9KAkoAoAoAoDBoDh3C9pJdXd8MKsyVHs8YQ2WuWGsQxG5FG+uZSUVqyG9BJgFrh9nmPslxfMhykulj1ogw5QRecDvrLNzl7SXwOXCclqi44aLC7H+FlVG54xkrL9SHIisk6ZrnUw2YqfOqM3eASpu9sdW/wADVDiZpY8kK5EKnJgQegjKoKXtszzQgKAKAKAKAKAKAKAKAKAKAKAKAKAKEhUAVYjo7bz8qMBj8S+yavhkWQ4ZdDInDhiSHAr2wbjLC5cc+qDkT2ryW762V5kXtI215sXtIvOiXDKyMIcViMbbhMqkD86c3NtFa4yUt0bIyUt0dhtLpJUWSNldHAZWU5hgdoINdEk9AFAFAR23IX6R6UBJQBQBQBQBQHzLd3he/wAWnQnXZzbxt0G4l4sf0qaqs3aX+7HL3aR3bB8BitreKGMaojRRs5zltJ6STz1gsXjk2aovRaCfHtBba7OtJEpffxiexIOvWG81EZWQ4ZLUXyIDo/iFn+yXfGoP3N0M+4SDbn21162D8y0+RTLHT4IpdLRH7GJWckH+oF4yLuddop6lS8rT/qZZ4z9xuQ4dbXS69pMjDoDBh2dIqidTi9GYp43uF95hcsXKU5dI2iqtNDNKqSNKo1KwqQFAFAFAFAFAFAFAFAFAGVAeHlUbyB31Ki3wQ2lyas2KxJvb9KtjRORypp7JNim50vhXYp1j+HNvSrVhvuXQoyJ8R0+Ysu9L5MiUik1RvYgqvjV8MWPc0R6da/PLT6E2F6NYnjSa0cKiEkfeuchv26pO0gdQrRCqMODXRhwqeqbbPoPQjATh9lDbM+uY1ObAbCWYscuoZ5d1WmsfUAUAUBHbchfpHpQElAFAFAFAYNAfMNvIEbEny2xX9vIexbht/VvqqfmX1OXyj6PV8wD0gHx21hNSM0JMMgO8A9tRogas9grDLm6DtHhXDrJ195UcW4PLaRuMRGhl/wA23Yo3eBsPhXatsit9zlwhIXfZMUtORJFexj4Jfu5cuphsPfU+sqls9iiWNrwaUmP2jtqXcUtjKeeRckJ6nHs5Vy6NfLuYrMT3o2ZsEfV1oisqHaCpBrPKDiYZ48lwLXQqciCD0EZVyUtNcnmhAUAUAUBgkDfUAgkvEHxDuqxVSfCOHZEX3WkcMe9h2Fv0q2OLNnUVZLyRbNVMekm9xBNJ1rGcvE1Z+GjHzM1QwMqfZI2Y8IxKf92kQPPJJmf5VrrWiHxNcOjN7zl/YYW3B3NJ7+6frWJAo/mO2oeTFeWP6myvpePDcdWXBtaJteMyHpldmPrlVbybDZGqqK0USwWejtvFyIo1+lFHnlnVTnJ8s71XZFS0xsDf4lZ4cM1iI46XI8pV2+ikd9bcOPMii6Tex2e0t1iRUjUKiKFVRuAGwAVuKCagCgCgCgI7bkL9I9KAkoAoAoAoDFAcAusJH+9cXsjsN1E0kfNmcxKoHXm3kaovemkvczifvOraD3/2iwtpCc24pVbqZPZYHsIrLNaSNUXsPK5OgoAoAqCCOSFW3gVDjF8k6s0L3CUkUqwVlPwuAQfGufBp5WTqnyVK50EWE69nJLZvv+7OtEfqiPs+GVdetkvOtf6lbqjI0bq8u4Rle2i3Mf8An2o9sDpaI7fAmp8NdnD0fxMtmImQWaW13mbOdWbnif2XHUVORHhVU6ZR3PPsxGuBLeYkkRYMcipIO4ZEdtRGicjA5b6JNiqTSlCdWMF26EBc+Qq5YneTLoY+TZ5YafMlj+3z+7tpAOmQrGPA7a69XTHlmuHSL5eaWhuQ6GXsvvZ44/oVnPicqn19cfKjXDo1S871G1rwaxHbNJPL0hn1VP5VriWTLskbYYePXxFD/D9DrWDkQRA9OoGPi22q5XTlyzQvCuEOktFHNVRPiZKqAbgKHOrPVQAoAqQc40rx4YZjdrdSqTEYCjZb8jmCR05awOVejheRme3k7NhmJw3SCSCRJEI2MjAj/sa2FRuZ0AUAUAUBHbchfpHpQElAYNAVHTHhFssLYRzszSkZ8XGAzAcxbaAM+ugKRdcO6k5W9jK/Wz5eSg10oSlwjlzjHlie74VsXm2QwQwjpKkkd7H9Ktji2y7FUsmqPcrFxfYgbqO/mdZJoiNgABZRnmuQAG4kV3bgWeBt6Fay65vwl6wS/uow9zhTRXFtNIZXs39mSJ25aoRu2/8AhryJOK/LYt13NEbXDZlhwrhRtWYR3iSWcu7KVTqZ9Tjm6zlXPqtd4vUujbGXDLva3CSqGjdXU7mVgwPeKr00LUyWhIUAUAUAVDBDJbK3Nl1iuXBMatFT000ZtWglnmjUmKNnEg9iRdRSRk65Guq/GpJJ7ES0a3RTtCNC4ZbWGe4iEk0q8YWkJbMMc12HZuyrq66Sk1F6L4HVVcIx10Lxa4VHGMlVVA5lUKPKsrlJlvj+BtLAo5qgjxNkgFQQFAFAFSAqAFAal9ikNuM5po4/rdR4ZmuowlLyrUhtFcu+EeyU5RGW4bohjY+ZyFWrHkt3ovmVSuhHllN0rxBsUkgMlqIYoi2bSSAsyvvGqNx2Z91X1+GtNJ6t+48/JzqtHo9ysrfvhFwsthcna22LPPMfK43MO0Z1qpslJfmWhzjZErfNHT49j6ow6ZpIo3ddVmRWK/KWAJFXGs2aAKAKAjtuQv0j0oCSgK7p/pGMNsZbjYXA1Y1PO77F7hvPUDQHDcLtIraNrzESZZ5wXbWGsVDbth+I+W6t1VKhD1kjHbb4peBG7bNBcNqw68UmWYhmXUZh0pnvFaasuEtjNbiTW5HPAyHJwQf/ADnrapJmJxa5I6kg1Hssn4yJ3hlHxxnI943Gst2HVb5kaK8mcFpyhkNLJdXi8Qtkuo9xlQAPl0ldxPZXiXdJnB6wNUbabPg/97kuFWVrI2vhN+9rKd8LErt6CjbD2CsMnbXtYtTTCVsFtuiyxaXYrZbLy1S5QfvYjqPl0kcknqFcKVUvgWLLjxLYfYRwl2E5CNI1vIfgnUp58nzqXU+xpjOMuC3Qyq4DIwZTuKkEHvFcaacnepJUakmKkGaArfCN/wC13v8A8d/Su6/OjmXBBgSattAOiGMeCisk/M/myyPCN6uDoKkBQBlUAWYjpBa2+fHXESZbwXGt/KNtWRqnLhENpciC44RrfdbxXFweYpGQh/M2Vd/h2vM0iiWTXHliy60wv5Pdw29uvTK5dh2AZCutKl3bMlnU64FfxPFZW/asRl+mLViHZs2mrIp+xBL57mR9Rts2rjqV2XFrKM/dw8a3zPm5Pe1XeqtfMv02OfBl2cvT/fgOcOscWvtltaOibPaZdRQDz5tlmOwGu1jRXJ3Hp8XvZJv+hZsP4Fbubbe3gUc6Rgt5nIDwNXKEVwjVDHrh5Ui46P8AA/h1oyuVkndTmDK2YBHPqqAD3iui46CKAzQBQBQEdtyF+kelASUBybh5lMhw61+Ga4Zj/wAPUXL/AO0+FdQWskjmT0WpXbHDxiGMJC4zhgUzOvMdQhUU9WtzVpzbNEoIzYkdW5s6ljGAQ3S6skasOgjd0EHepHSK87Rp6o27cMpGK6M3NuPuv8TEP3MpykH8OX4uxvGtVWZOHmKLMaEkVkJHKxWMsko328o1ZB2Z8odYzr1asyM0eZZiSizXdCpyYEEcxFbFxqZWtGeaEGnd4ZHJvUZ9NcTrhPzRO4WTh5WzYw/Er2z2Qzlox+6lHGJl0DP2h3GvNu6TVPyvQ1RzHxNfob0+lNvMNW9sMul4cmHbqHI15VnSbq94t/Qsi6ZeWWj/AEJMKwu0kbWw6/eB/wDLEjRt2ajbD3CssnfX51r8y9Svjw9UWBMSxq0yBeK5Qf5qapy+pN9ceug/NFo7WY154s3bfhQePZdWMycxeJlkH8uw1KUJcSRdHLrl3HWH8JGHTED7QI2PwTKyHvzGXnU+qkaIzUuBjjwjvrO4hikjcywSKNR1O0qctxqI6xkmHuivaCYiJ7CBicmjQRyZnktF7Jz6N2ffVF0fDYyyD1RLiOltlb7JLmIH5VOsezJc6hUzfCJckhJPwiK2y2tbibrYCNe0Fq79Ql5pJfczzzKo8sV3elWISbja2q98j9+ezOp0qXCb+xin1WC8qK7iOII/7VfzS9KBwifyrVsfH7EUjO87IntCL/QXR4pbRn7i11j8xXM/zNV8cPIs95TJXy88kvr/AGPcuMXcnJVIx1nb4DZWuvoze8vuVeCn2pOXy2RrG1lk95M7dSeyK9CvplcVux6yuPlgvrue1wJCCNTfzkknuJrUsSlR0SJWVbrrqT6N3Fzg8pmgjinQ7GV0BbIdB3qesV59uHOC1juj0asyE3pLZnadDOFGzxFliOcFwdnEyc56Ebcd27Yax79zWXqgM0AUAUAUAUBHbchfpHpQElAcn4boSLnCpjyFnkQnoMnFFf8AkauoeZHM/KzT4NVAxS/B5RjjI6SNZs8uraKtzv4i+RTh/wAP6s6fWI1mHUHYRnQCHSHRWC8XKVA2W0Hc6npRxtFcpSW6Gz5KFiujt3ajID7ZCPhbJbiMfhbc/wD2rbTnThtIzW4sJ8CS3KTZ8SxLLyonGrKnUVO/ur1qsqE0eXbizgeCMtlaviZjFAYKg7xQGrcYbG+9R4VxKuE/NE6jOcfLIns7m7t/2e6lVR8DHXT+Vs6w29MonuloaY5kl5kmM49NrldlxawzgfEvsN4bRXm29FlzEsV1E/NsYfSzD5dk1pcIecBVkFYn06+PCZYqq+Yy0+ohxW6w7YbaC5z58lMXmrba7hi5eocrI+Wa+rFEKKM9W3lIJzyeYgZnnIB299algZMuSHkSS0di+iN2C4mT3cVtF1hczVi6PJ+eX3M07IPmUn9j1J9pk5dw+XQi5CtEOj1ROPHUuIa/N6kYwXW2vrv1s5rXHBpj2J/EyXlSXyRsw4Qi7lQd361ojTVHiJxK6yXMmbIhQbz3f/lWFXJG93Cm8r3kVy5xjyzpQk+EyEY4jHKMM56EUsfIVRLMpjyzRHEtfY3YLa9l93auB8zkKO8HbWWfU61wi+PTpPzMX47Dd2xRHaESPmQiMWIUfE3RWefVZJeLTQ3YnRvX2KuG7E8uHTlw/GKHUghhsII2g5jnrzZ9RVj1kfTQ9FLq1pGS+5ccN4SMYtsgzR3CjmdQSfzDI0jlVvuZ7ugZta8qfyZZsN4dgMhd2boc9rRtmPBv71cpRlwzy7aLKnpOLXzRdcD4T8NuyqpPqOxACSKVJJ5ujzroqLnQBQBQEdtyF+kelASUBS+FzA2vMNkEYJlhKzR5b849py69UtRA5ZaYy0Fxb4nAnGLJEY5YwciRs1gPxAjvrZbW7oKceVyY4WKqTjLh8HW9GtJrbEE17d8yOVG2x0PQy7++vOaa5Ny+A3oANARywht47+eoa1JKvpLoZDd+06kOOTMnsyp3jfUJyi9hs+Sj4rhF1be9T7XCP30YynQfjT48uqt9Ge47SMV2HGW6FkKrIpeFxIo35bGXqdN4r1q8iM1seZZjzg9GeBV5QFCQoDBqAeGiB3gVJGhC0KdPnQbHhmjXf51DaRKXwIWxaFTkCufQNp8BVUsiuPLLY0WS4iSQ3E0nureZuyMgeLZVRLPpXfUvjg3P4G7FgV/J+6WP+JIAfBRWaXVUvLEvj07XmRvwaBXL8u4UA80cZJ8WOVZpdStfCL44FS+I1tuDGM+9eeT6n1B/TWeWVdLll8aK48IdWXB9ax/uIs+lgWPiapcpPdstWg8tcDjj5IC/SoHpXOhOxtLYxrtIzyzJz27tpqdAcIuLo3E007b5JGAy3BFOqijo2DzrJlS/N4eyPt/RzGjDG9bpvJ8/AxWU+hDOhGqW5oYhiCIPayOzdzn+1aaaZS4PH6j1OimOk9H8O/8Aga6D8G1zikiyuht7bMHjMsiwB3Rg7Sfxbu2vTjHRaHwN1qtm5KKXwR9P10VBQBQEdtyF+kelASUBhhQHHtKNCZ7GaSazi+0WcrF5LUHJ4mO0tF0jqq6m6VTKraY2Lcp8dvFPJxlnK8Nynwn2JkPQQeWK2N05HOz95jSto43XuLdgPCTJARFiaZcwuUU5f8RPh7RWG7EnXvyvebKsmFnwfuOlWlykqB43V0baGUgg9hrKXktAFSCCa1Dbdx6RXLjqTqUvSTQeOVuNjJguBumi2Z/xF3MKRslW9iHGMluUzEEe3bVv4xHmclu4hnE3Rxg+A16uPn67SPPvwk94iS5xaJCQXU5E7c9h6xXou+tLVs89UWN7IiTE2f3UUr/TGxHiRlVMs6ldy2OFc/gbsWGX8vJtmTrkdVHlWeXVILyovj06XeRvW+hV7Jy5Yk6lVnPcd1ZpdUsflReun1rka23Bnn7yedukDVQeW2s8s26Xcvji1R9kcWnBtarviDfxHZ/WqHZY+WXKMVwh/aaNQxDJURfpRR+lcae8k31w9B0ntNToCZIFG5QO6gJBQBQBQGQKAhuLlI/eOij8bAepoDgWkGFJFfOLG4SSOTWkAU6wjOeZR/HYRWivGWT+WS3LauqX4P563t3XY0/t+oSsq6jgZ7TsbrBrz8jAsplofY9P9I8fJrbl+WS/Rm7hGE3F8w4tSkRPvGG/6F5+2rqcPTeR5PUfSJy/JR+v7Fq4MtCYJcTuTIpkjswgGuc9aVtusw6sjs3Vr0S2R865zm/FN6s7woy2DcKEHqgCgCgI7bkL9I9KAkoAoDFAVnSrQa0xH2pY9WX4Z4/ZkU8xzG/voDlel2FT4QoN28d1asdRZMws6557CvxgAVqqypx53Rmsxoz42YuwO4eLObCrnIHa0JGan64ju7Vq6VVN+8dmVKy2l6S3RecB4TImyjvk+zSbtfaYW/NvXsNYbcadfmRrruhZ5WXyKQOAykMp3MCCO4is5ceqEARQkpHCajfZ47eHY95MsA2ZgA7XPbkDRRWupDZ7wrQi2tlCpHHsGWtqAlsuck89cNybJHUWGIvN+g8BUaAnS2QblFSCUDLdQBQBQBQGQKA1rq/iiGcksaZfM6jyzoCv3fCFh8e6fjD0RIz+gruNU3wtTlziuXoKrnhLBzEFpM3QzlUXw31ojgXS7aFMsumPcUXWnd+/JFtB3NIfPKtUely9plEuowXCE13jN1L729nIO9U1UXuyGdaY9NqXL1M0uoWPhCa4NuNsntnpkcufM1b6nHrW6RX67Ise2v0M22JiRtS3jLt0Rp+u6jy6Y7L7D8LdLeX3Y4wvRK7vZoWlhEcSSBmaQjPIbcgo351iyMhWpJLg2UUurXV6nW7S0WLYo3c//m6szLUtBHwISqxxLP3n21i3Zm2qPJqrNB1GgCgCgCgI7bkL9I9KAkoAoAoBfj2LR2dvJcSnJIkLHpOW4DrJyHfQHzfe3smIvJiN8Cya2rBb7cjmclRR0Z5dpzrNbZJy9XDn3+49LGx4QreRbwuF72XXCuCx5FFxcStHcuAQIMlEIy9lQByiOetNcfAtEzzrrnbJyaQvxvB7m1BF7CZ4d32mFM2A/wBaL9RW2vLa2nujFZjJ7x2Yuwsz2g47Drj7s71BLwnqZDtTuyqyWLTcta9mVrItq2mtS5YLwpxEhL+I27nYJVzaFuvPevfWC3Hsr2kjbXfCzeLOgWtykqh43V0O5lII8RVG5aVDTNv/AFDC1bk8bMw+vUIXyoCzmqzoxQgyFoDRvcXt4BnLNEg/E6/3puBBdcItghyWV5T/AKUbMPHdVipnLhHLnBcvQVXPCU59xZSdsrqoPcMzWmGBdLtoZ5ZlMe+oputNcQk3Nbwr0Khdh2MxFaY9Lb8zKJdRiuEJbu/nm99eXD9QbUH9GVaY9OpXL1M8uoWPhaC2RbddrKGI+KRtY+LE1eqaIdkVO66zuyNsdjXYmXYi5+lcSzKILn9DuGDkWvaLZA+LSNyY2/MQKyWdXrjwerR6N5dm+mhGWnfnVewZnxNYbOszfB7GP6IN/wASRDcQhRnLIx/Nln3Csjzsi56JnpvofT8OPit+44wLQ6S7IZl4mI9X3j9gPJHWavrpfM3qeJldQretePBRX3OrYBovFaoFRAo6BvPWzc5q/ZLQ8p7vcfAZUJMg1AOF42t5YYlc/Z5mhd3Mi5HISK2ZB6DlmRtqi2zwbtbHqYGC8zWEJLxLs+5etAuFiYzx2uJINaRgiTqMtrbAHG7InZmOmphOM1qmVZGJdjS8Nq0O0V2ZwoAoCO25C/SPSgJKAKAwaA5H/tCX7GG1tEP7RNmevUyCg9Wb591Q3otTqEXKSj79ivYFarNitnagDirZTIV5iY1yHgxFY8PSTlNnt9aj6quupe7U7ZW88DkzQFRx3QOGZjNbMbW4Pxxj2H/ix7mFSpOL1iRJJrRnP8bsWtm1MQiEWschcINa3k+r/LPUa3VZfs2IxWYi80HuKkw2eybjLOZ4CdoKNrRN3bq7niVW+RnEcuyvaxam5imnVxKLYz2pa4tZ1lSSI/dyDkuGG8Zjo56wTxLIPTQ2xya5LXUezcJU7e5sgBzmaXIjsCg5ikOn2vtoRLNqXfUW3Wl2IyZ/fQwj/TjzYfmY/pWmPS/5pGeXUV2iJru4kl2zXVxIf4hUeCZVpjgUx7ameWfa+DRKW6e1qJn8zZE95bbWhVVQ4SKHbbPZtkcmPxrsDDsUE+lcSyqYLdncMO+x7RZrPjTtyY3PWdgrJPq1UeD06fR/Ms9nQjMtw/yL4tWGzrT9lHsUeiFst5sx9gduXK57Dl6Vis6pbLue3R6JY8fNue48LjG0jM9J21jllWS5Z7NPRMWtbRRtLbqNwqlzbPQhjVwWyPeQFc6tlvhjFakVuJLh+Lt0LnnY8lfqP6VsoxJS3Z871L0gqo1hVuy86L6CKhEkp4yT52Hsr9C/rXqQrjBaI+IyMu7Jl45vUvtvbLGNg2855zXRQTVAM0BTNK9O0tyYbUCa43H/AC4utzzn8Iri22Na1Zsw8G7Ln4ao/sczvbol2nuZDJKd7HcB8qDmFeZO2y96Lg+1xsLF6VD1k3rLu/2GvB/ovNjF0kuRS1gcM0hHKKnPVXpJy7q2UU+rR811TqbzJ8aRXB9MVeeUFAFAR23IX6R6UBJQBQGDQHG/9oCMpLh855CSkMej2kb0B8K5mtYtFlUlGcZPs0xBofdCPG4WJ2SiWMH6hrj0rHgvZpn0PpHFaU2Lhx0O5CvQPlzNCQoCO4gWRSjqrKwyKsAQe0GjBz/GNAHgJkwxgFJzazlOcLdPFk7UPlXcLJQ4OZ1wnyUfF5GjOTWlzDLzoY2de1GXYRXo1Z0WvzHn24TT/KLIxdS7IrW4b8hUeJqZZ8PZWpzHBn3aQ3s9CMQm2vxMA/ExdvAVRLOsfCRasKtctssFhwWo+yW6nc9CaqAeRNUSyLZcsvjTXF7RNe74GwrF4p36lkQSDvOYrPOPjWjbNNdjreqSPL6J3sQy4qymA5lBiPoRWSeEpcSZ61HW7KvZS+WwtuMHdfe2FwnS0JWRfI5+VUSwbFwz1qfSOHtIWyxW+eXHmM9EyNGfMVnlj2x7HqU9exrO/wDv1PRwlyM0KOOlGBz7qqaa5R6UM2mfDNWa1dOUjDtBqDRGyMuGadxdLHv38wG89QFW11Sm9EZcvOpxouVjHGCaJzXWTT60cZ3RDlsPxH4R516lOJGG7Pheo9euyH4a9onTMHwCOBAoVVUbkXd39JrVqux4Wg4AoSZqAa2IX8dvG0szqiLvYn06T1UCOXaR6bzXmaW+tBbbQX3Syjq+RfOsl2Wo7R5Poum9BnelZd+WP3ZTrm9SAaiDbzAbyeuskKZ2vxSPeyuoY/T6/VUr6f3ZdNBuCie/K3GIa0UByKxbpHH/AEDt216EIKC0R8fk5duTLxWP/B3vDrGO3jWKFFSNBkqqMgBXZmNqgCgCgI7bkL9I9KAkoAoAoCs8IujAxOxkg/ecuM9Drye47R30B87WMkjhU93e2jjJW3txZ2bOcjLIjorFP/hs8a4Z9BjWLPxfws2lKPl17/A6RhPC26jVvrRg3PJBkQeklGOzuzq+ORXLhmG7o2ZVzBv5blrwzhFw64yAuVRvllBjP9Q21emnwebKMoPSS0+hZredZACjKwPOrA+lScktAYNARXEIcdfMaENaiqRSpyNSVs8gUA1s7fUG3eagsROaEnllB3jOgZE1oh5suw1OpGiNS6wdJBkwVh0OoIpqR4St3/B5aOSfs4Rj8cLNGf6SPSoaT5R1GU47xYgxXQxraN5Ir24RURnKyhZAdUE5ZkA1TLGql2NVfUcmGmkmLuD3RYNElzKAZZRr67DkhtoCDmPXVtcYwWiRmyb7L5+Kb1OiW9usYyUd/PXZToTVAMUBX9KNLoLAap+8nI9mFOUetj8K9ZqJTUVq2XUY87pqFa1fuOV45ist2/GXTA6u1Yh7uP8Aues15tuTKx6Q2R9ng9Hpw16y9py+y/yL7CG4xCXiLKMyNztuVBuzJ3KOs13VipbyMfUeuym/BT+v7HbdAOCq3w/KafKe636xHsRn8CnefxHb2Vt27HzTk5PVnRRQgzQBQBQBQEdtyF+kelASUAUAUBg0BzjhD4LI8SkFxBIILnL2myOrIRuLZHMN1ijCem6Oc4loljVjyolu4xzqBJ/Z6zzxa5dj0qOrZVXEv1EEmM2zHUuraSFxsOzMDpzVhmKzvEnHeEj1odfhYvDkQT+mpuYfYQk61nd6jfgkeJvDOuXZkV8lvqek5PC0fwf9ix2uOYxa8mYTKNyyorj+ZcmruOf/ADIos9Hqpb02/SX7jez4V5o9l1ZE9LQv6I2XrWiGXVLv+p59vQs2G6ipL4PUsWHcJ+HTZBpWhY/DMhX+rk+daFKMuGeXZRZW9Jxa+a0LNDcQ3K5xyRyD5kdT6GpKmiaG1Cbd566BInFCTNAFAFAFAFAVbhQlKYVeEb+Ky/mZVPkaMkkw+ERxRqu5Y0A7lFdFTNioIPEkgUFmICgZkk5ADrNAc50m4QS+tFYbBua5I2DqiB5R/FVF2RGv4s9bp/SLst+JrSPv/b3nP7q7WLWZmLO21mY5u56Saw6WXvVn1LtxemV+GGz/APqRZdC+Dm6xYrLPnBaZ57eXIPwA834j51trpjBfE+WzeoW5L0lsvd+533R3R+3sIhFbRhFG8/Ex6Xbexq0wDWgCgCgCgCgCgI7bkL9I9KAkoAoAoAoAoDBoDSxLB4Lkas8Mco6HRW9RQFIxfgaw2faiSQHpjc5fytmKAql3wOXtvtsr/MDckmsvmCQfCuJVwlyi6GTbDyyYjvbHG7TZPacevzKof/k2jvFZ54db42N9XWMiHO4ofSa2JK3No8Tc4A3dxyPlVDwprys9Ov0gTWli/oyS3gw+Q60FxxT9OZQjv2VGuTX/ALqdu3pmRzCKfw1iWGzuMThGdvfGRehysgPe23zruObNbSRXLomJZ/Dm181qv3GsHCHiUP7RZxTDpjZkPfyhV0c6p/Aw2dByFvXKMvro/uM7PhdtjkJ4LmE851A6jvU5+VaFdW+GYLOnZVfmrf0Wv9CwWOnuHTcm7iB6JCUP9WVdrRmRpxej2H1tdJIM43Rx0qwI8qkjUnyoAoBBp9YG5w66iXlNCxHamT/9NQwLtGb8XFpBKDnrxLn1EDIjuyro4fJHpFpHBYJrTNtPJjXa7noC/ruo3puTGDm/DFas5PpJpFPiB++PFwA5rbqdh6DKfiPVurBbktvwwPqcDoka16zK/wDX/sIoHluZFgtI2kkOwBRsH9h1nZUV43eR3ndaUf8Ajo7d+y+R2LQLggjtis9/lPPsIj3xxnr+dvKtiSWyPmZ2OcvFJ6s6soy7Kk5PVAFAFAFAFAFAFAR23IX6R6UBJQBQBQBQBQBQBQBQBQGKA1L7DIZxqzRRyDodFb1FAVHFuCXC7jM/Z+KY88TFcvy8nyoCqXnAZqHOzvpYz0OufdmpX0rlxT5R3CyUN4vQUz6EY9a8h4rlRzawJPbrAHzqmWLW+xsr6nkQ9rX5im6xa8gzF7hsmQ3sEbVHfkR51nlgrsz0K+uTj5o/ozVGNYbPsdTGfxL/AGzFVPGujx9j0I9aosWln3RPDgVo+23uFUn5XyP9JBrn1t8PeWeDp13NcX/4vQ3ltcRi91e3GQ3DjdYeDZ1Ys6xbNFcui4EuJSj9yZdK8Yh3zBwOaSBT5rlVqz13Rnl6NRf8O5fVGxDwo4gvLgtX7NdT37TVqzK2Z5ejWWvK4v6/4K3hOld3ZtOsEKLFM7Ois2sIGbeV6R1ZV3+Kr02ZnfQczxJSjovfqtP3EV/iGTmWZ2lmbezHM9g+UVnfrL38D1YrE6XH+afv7/T3Fo0Q4NbzFCJJ87a1O3Mj23H4VPqfOtNdUYcHh5nUbsl/mei937ndtF9FrbDY+LtogvzOdruelm3mrTzx3QBQBQBQBQBQBQBQBQEdtyF+kelASUAUAUAUAUAUAUAUAUAUAUAUAUAUBhhnvoBXiWjlpc++toZPqjUnxyoCq4jwP4XLmVhaJjzxyMMvykkeVAV+54Fmj/ZMQnj6pBrf8pWuJQg+UXQyLYeWTX1FVxoLjtuPu5YLhRzEgMf5gPWqZYtT7GqHU8mPta/NCi7/AN5xEC5wp3z/AMtC/mmsKqeDHszZX122OzX6C2LR3EMQn1ILKa3U72mRkVBznWZRn2DM13XixjzudZPXrrY6QWnx7nWNCOCi1sCss3+IuN+u49hT+BD6nbWv5HhSbk9Wx1pdfXUUkYt9cRlHJZIDL7QI1VI+EHpoQR4hpFNDHP8AdyvMrDUUW8rLkVHOi5MAc9xzoBcdLL5Q/wDhZCS/sEwyEavs5ggAEAHMbdu3PcKA2YtIb6Rmyg1NT2sjDKVZdQEprHLN9Y7wMtnPQGU0mvWR3Fqc1BbUMUoOQDnixny3JUbRs9qgLDo1eyzwLJNHxbksCuqy7iQDqttGY5jQDWgCgCgCgCgI7bkL9I9KAkoAoAoAoAoAoAoAoAoAoAoAoAoAoAoAoAoAoAoAoAoAoAoAoAoAoAoAoAoAoAoAoA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12" descr="data:image/jpeg;base64,/9j/4AAQSkZJRgABAQAAAQABAAD/2wCEAAkGBxQQEhUUEhQUFhQVFBYXGRUXFRcbGRccFBcXFhcYFxkdHCgiGholHBUXIjEhJikrLi4uFx8zODMsNygtLiwBCgoKDg0OGhAQGy0lICQsLCwsLCwsLCwsLCwsLCwsLCwsLywsLCwsLCwsLCwsLCwsLCwsLCwsLCwsLCwsLCwsLP/AABEIAL0BCwMBEQACEQEDEQH/xAAcAAACAgMBAQAAAAAAAAAAAAAABQMGAQQHAgj/xABIEAACAQICBAsFBQYDBwUAAAABAgMABAURBhIhMQcTMkFRYXGBkaGxIjNCUnIUI2KCwTRDc5Ki0SRTYwgVg7LC4fAlNXSj8f/EABoBAQADAQEBAAAAAAAAAAAAAAABAwQCBQb/xAA2EQACAgEDAgIIBAYCAwAAAAAAAQIDBBEhMQVBEjIGE0JRYXGBoRQikdEzUrHB4fAj0nKSov/aAAwDAQACEQMRAD8A7TbwLqL7K8kcw6KAk4hflXwFAHEL8q+AoA4hflXwFAHEL8q+AoA4hflXwFAHEL8q+AoA4hflXwFAHEL8q+AoA4hflXwFAHEL8q+AoA4hflXwFAHEL8q+AoA4hflXwFAHEL8q+AoA4hflXwFAHEL8q+AoA4hflXwFAHEL8q+AoA4hflXwFAHEL8q+AoA4hflXwFAHEL8q+AoA4hflXwFAHEL8q+AoA4hflXwFAHEL8q+AoA4hflXwFAHEL8q+AoA4hflXwFAHEL8q+AoA4hflXwFAHEL8q+AoA4hflXwFAFtyF+kelASUAUAUAUAUAUAUAUAUAUAUAUAUAUAUBjOgDOgM0BFNcInKZV7WA9aAW3mlFnD7y6gX/iL+hoDXsNNcPnbUiu4Gbo1wPWgHysCMwcwecUBmgCgCgCgCgCgCgCgCgCgCgI7bkL9I9KAkoAoAoAoAoAoAoAoAoAoDxJIFGbEAdJOVALL7SW0hGctzAo65F/vQCG+4UsLiG26V/wCGGb0FAI7vhvsF91HcSn8KZepqNRqLZ+GiWT9mw6Vv4jZegriVsI8srlbCPLNK44RsZl91bQQ/Xt9TVbyql3K3lVLuLrrSHHZt9zHF/DCj9DXDza+xx+Nr7GjPZ4jN7/EpiPwsw9MqrecuyK3nLsjXfRBX97cXEn1N/wB6rebPsip50+yPaaFWg+Fz2ua4/F2/A4eZb8DF3oVbOPZDIekHPyNI5li5JjmWLkjtbHErE52d4+XyFzll0ZNmK1QzYPzGmGbB+Yf2HC/iNqcr61WRc+WoKHLqyzB8q0RthLhmmNsJcMu2A8MWG3OQeRrdjzSjID842VYWF7s7yOZdaJ0dTzqwI29lAbFAFAFAFAFAFAFAFAR23IX6R6UBJQBQBQBQBQGGOXdQFQx/hKw6yzElwruDkUi9tgeg5bB30BTbvh2jOYt7OZzzaxAB/lzNQ2lyQ2lyLLjhTxef3FnHEDzsC3mSKqeRWu5U8itdxbPi2OXBPGXgiB5kyHoM/OqpZla4KZZta4F76MSy5/aL2eTPeNZiD4mqXnP2UVPPfsokh0KtV3h2PW2zwqp5ljKnmWMYQaP2ycmFM+kjM+dVu+x8sqd9j5ZvRwIvJVR2KB+lVuUpcsrcpPlkudcnJipJChAUAUAUAUAUAHo5qDcV3+j1tNyolBPxL7J8qtjfZHhl0MiyPDFK6LS2za9ldSRNnnlrEdm0b+8VqjnfzI1Qzv5kPMN4TcVsMheRC5jHx5ZN1+2uw94rXC+EuGbIX1y4ZfMA4YsOuchI7W7nesoyUfnGyrS0vlndxzKHjdXU7mUgjxFATZ0BmgCgCgCgI7bkL9I9KAkoAoAoAoDBoDh3C9pJdXd8MKsyVHs8YQ2WuWGsQxG5FG+uZSUVqyG9BJgFrh9nmPslxfMhykulj1ogw5QRecDvrLNzl7SXwOXCclqi44aLC7H+FlVG54xkrL9SHIisk6ZrnUw2YqfOqM3eASpu9sdW/wADVDiZpY8kK5EKnJgQegjKoKXtszzQgKAKAKAKAKAKAKAKAKAKAKAKAKAKEhUAVYjo7bz8qMBj8S+yavhkWQ4ZdDInDhiSHAr2wbjLC5cc+qDkT2ryW762V5kXtI215sXtIvOiXDKyMIcViMbbhMqkD86c3NtFa4yUt0bIyUt0dhtLpJUWSNldHAZWU5hgdoINdEk9AFAFAR23IX6R6UBJQBQBQBQBQHzLd3he/wAWnQnXZzbxt0G4l4sf0qaqs3aX+7HL3aR3bB8BitreKGMaojRRs5zltJ6STz1gsXjk2aovRaCfHtBba7OtJEpffxiexIOvWG81EZWQ4ZLUXyIDo/iFn+yXfGoP3N0M+4SDbn21162D8y0+RTLHT4IpdLRH7GJWckH+oF4yLuddop6lS8rT/qZZ4z9xuQ4dbXS69pMjDoDBh2dIqidTi9GYp43uF95hcsXKU5dI2iqtNDNKqSNKo1KwqQFAFAFAFAFAFAFAFAFAGVAeHlUbyB31Ki3wQ2lyas2KxJvb9KtjRORypp7JNim50vhXYp1j+HNvSrVhvuXQoyJ8R0+Ysu9L5MiUik1RvYgqvjV8MWPc0R6da/PLT6E2F6NYnjSa0cKiEkfeuchv26pO0gdQrRCqMODXRhwqeqbbPoPQjATh9lDbM+uY1ObAbCWYscuoZ5d1WmsfUAUAUBHbchfpHpQElAFAFAFAYNAfMNvIEbEny2xX9vIexbht/VvqqfmX1OXyj6PV8wD0gHx21hNSM0JMMgO8A9tRogas9grDLm6DtHhXDrJ195UcW4PLaRuMRGhl/wA23Yo3eBsPhXatsit9zlwhIXfZMUtORJFexj4Jfu5cuphsPfU+sqls9iiWNrwaUmP2jtqXcUtjKeeRckJ6nHs5Vy6NfLuYrMT3o2ZsEfV1oisqHaCpBrPKDiYZ48lwLXQqciCD0EZVyUtNcnmhAUAUAUBgkDfUAgkvEHxDuqxVSfCOHZEX3WkcMe9h2Fv0q2OLNnUVZLyRbNVMekm9xBNJ1rGcvE1Z+GjHzM1QwMqfZI2Y8IxKf92kQPPJJmf5VrrWiHxNcOjN7zl/YYW3B3NJ7+6frWJAo/mO2oeTFeWP6myvpePDcdWXBtaJteMyHpldmPrlVbybDZGqqK0USwWejtvFyIo1+lFHnlnVTnJ8s71XZFS0xsDf4lZ4cM1iI46XI8pV2+ikd9bcOPMii6Tex2e0t1iRUjUKiKFVRuAGwAVuKCagCgCgCgI7bkL9I9KAkoAoAoAoDFAcAusJH+9cXsjsN1E0kfNmcxKoHXm3kaovemkvczifvOraD3/2iwtpCc24pVbqZPZYHsIrLNaSNUXsPK5OgoAoAqCCOSFW3gVDjF8k6s0L3CUkUqwVlPwuAQfGufBp5WTqnyVK50EWE69nJLZvv+7OtEfqiPs+GVdetkvOtf6lbqjI0bq8u4Rle2i3Mf8An2o9sDpaI7fAmp8NdnD0fxMtmImQWaW13mbOdWbnif2XHUVORHhVU6ZR3PPsxGuBLeYkkRYMcipIO4ZEdtRGicjA5b6JNiqTSlCdWMF26EBc+Qq5YneTLoY+TZ5YafMlj+3z+7tpAOmQrGPA7a69XTHlmuHSL5eaWhuQ6GXsvvZ44/oVnPicqn19cfKjXDo1S871G1rwaxHbNJPL0hn1VP5VriWTLskbYYePXxFD/D9DrWDkQRA9OoGPi22q5XTlyzQvCuEOktFHNVRPiZKqAbgKHOrPVQAoAqQc40rx4YZjdrdSqTEYCjZb8jmCR05awOVejheRme3k7NhmJw3SCSCRJEI2MjAj/sa2FRuZ0AUAUAUBHbchfpHpQElAYNAVHTHhFssLYRzszSkZ8XGAzAcxbaAM+ugKRdcO6k5W9jK/Wz5eSg10oSlwjlzjHlie74VsXm2QwQwjpKkkd7H9Ktji2y7FUsmqPcrFxfYgbqO/mdZJoiNgABZRnmuQAG4kV3bgWeBt6Fay65vwl6wS/uow9zhTRXFtNIZXs39mSJ25aoRu2/8AhryJOK/LYt13NEbXDZlhwrhRtWYR3iSWcu7KVTqZ9Tjm6zlXPqtd4vUujbGXDLva3CSqGjdXU7mVgwPeKr00LUyWhIUAUAUAVDBDJbK3Nl1iuXBMatFT000ZtWglnmjUmKNnEg9iRdRSRk65Guq/GpJJ7ES0a3RTtCNC4ZbWGe4iEk0q8YWkJbMMc12HZuyrq66Sk1F6L4HVVcIx10Lxa4VHGMlVVA5lUKPKsrlJlvj+BtLAo5qgjxNkgFQQFAFAFSAqAFAal9ikNuM5po4/rdR4ZmuowlLyrUhtFcu+EeyU5RGW4bohjY+ZyFWrHkt3ovmVSuhHllN0rxBsUkgMlqIYoi2bSSAsyvvGqNx2Z91X1+GtNJ6t+48/JzqtHo9ysrfvhFwsthcna22LPPMfK43MO0Z1qpslJfmWhzjZErfNHT49j6ow6ZpIo3ddVmRWK/KWAJFXGs2aAKAKAjtuQv0j0oCSgK7p/pGMNsZbjYXA1Y1PO77F7hvPUDQHDcLtIraNrzESZZ5wXbWGsVDbth+I+W6t1VKhD1kjHbb4peBG7bNBcNqw68UmWYhmXUZh0pnvFaasuEtjNbiTW5HPAyHJwQf/ADnrapJmJxa5I6kg1Hssn4yJ3hlHxxnI943Gst2HVb5kaK8mcFpyhkNLJdXi8Qtkuo9xlQAPl0ldxPZXiXdJnB6wNUbabPg/97kuFWVrI2vhN+9rKd8LErt6CjbD2CsMnbXtYtTTCVsFtuiyxaXYrZbLy1S5QfvYjqPl0kcknqFcKVUvgWLLjxLYfYRwl2E5CNI1vIfgnUp58nzqXU+xpjOMuC3Qyq4DIwZTuKkEHvFcaacnepJUakmKkGaArfCN/wC13v8A8d/Su6/OjmXBBgSattAOiGMeCisk/M/myyPCN6uDoKkBQBlUAWYjpBa2+fHXESZbwXGt/KNtWRqnLhENpciC44RrfdbxXFweYpGQh/M2Vd/h2vM0iiWTXHliy60wv5Pdw29uvTK5dh2AZCutKl3bMlnU64FfxPFZW/asRl+mLViHZs2mrIp+xBL57mR9Rts2rjqV2XFrKM/dw8a3zPm5Pe1XeqtfMv02OfBl2cvT/fgOcOscWvtltaOibPaZdRQDz5tlmOwGu1jRXJ3Hp8XvZJv+hZsP4Fbubbe3gUc6Rgt5nIDwNXKEVwjVDHrh5Ui46P8AA/h1oyuVkndTmDK2YBHPqqAD3iui46CKAzQBQBQEdtyF+kelASUBybh5lMhw61+Ga4Zj/wAPUXL/AO0+FdQWskjmT0WpXbHDxiGMJC4zhgUzOvMdQhUU9WtzVpzbNEoIzYkdW5s6ljGAQ3S6skasOgjd0EHepHSK87Rp6o27cMpGK6M3NuPuv8TEP3MpykH8OX4uxvGtVWZOHmKLMaEkVkJHKxWMsko328o1ZB2Z8odYzr1asyM0eZZiSizXdCpyYEEcxFbFxqZWtGeaEGnd4ZHJvUZ9NcTrhPzRO4WTh5WzYw/Er2z2Qzlox+6lHGJl0DP2h3GvNu6TVPyvQ1RzHxNfob0+lNvMNW9sMul4cmHbqHI15VnSbq94t/Qsi6ZeWWj/AEJMKwu0kbWw6/eB/wDLEjRt2ajbD3CssnfX51r8y9Svjw9UWBMSxq0yBeK5Qf5qapy+pN9ceug/NFo7WY154s3bfhQePZdWMycxeJlkH8uw1KUJcSRdHLrl3HWH8JGHTED7QI2PwTKyHvzGXnU+qkaIzUuBjjwjvrO4hikjcywSKNR1O0qctxqI6xkmHuivaCYiJ7CBicmjQRyZnktF7Jz6N2ffVF0fDYyyD1RLiOltlb7JLmIH5VOsezJc6hUzfCJckhJPwiK2y2tbibrYCNe0Fq79Ql5pJfczzzKo8sV3elWISbja2q98j9+ezOp0qXCb+xin1WC8qK7iOII/7VfzS9KBwifyrVsfH7EUjO87IntCL/QXR4pbRn7i11j8xXM/zNV8cPIs95TJXy88kvr/AGPcuMXcnJVIx1nb4DZWuvoze8vuVeCn2pOXy2RrG1lk95M7dSeyK9CvplcVux6yuPlgvrue1wJCCNTfzkknuJrUsSlR0SJWVbrrqT6N3Fzg8pmgjinQ7GV0BbIdB3qesV59uHOC1juj0asyE3pLZnadDOFGzxFliOcFwdnEyc56Ebcd27Yax79zWXqgM0AUAUAUAUBHbchfpHpQElAcn4boSLnCpjyFnkQnoMnFFf8AkauoeZHM/KzT4NVAxS/B5RjjI6SNZs8uraKtzv4i+RTh/wAP6s6fWI1mHUHYRnQCHSHRWC8XKVA2W0Hc6npRxtFcpSW6Gz5KFiujt3ajID7ZCPhbJbiMfhbc/wD2rbTnThtIzW4sJ8CS3KTZ8SxLLyonGrKnUVO/ur1qsqE0eXbizgeCMtlaviZjFAYKg7xQGrcYbG+9R4VxKuE/NE6jOcfLIns7m7t/2e6lVR8DHXT+Vs6w29MonuloaY5kl5kmM49NrldlxawzgfEvsN4bRXm29FlzEsV1E/NsYfSzD5dk1pcIecBVkFYn06+PCZYqq+Yy0+ohxW6w7YbaC5z58lMXmrba7hi5eocrI+Wa+rFEKKM9W3lIJzyeYgZnnIB299algZMuSHkSS0di+iN2C4mT3cVtF1hczVi6PJ+eX3M07IPmUn9j1J9pk5dw+XQi5CtEOj1ROPHUuIa/N6kYwXW2vrv1s5rXHBpj2J/EyXlSXyRsw4Qi7lQd361ojTVHiJxK6yXMmbIhQbz3f/lWFXJG93Cm8r3kVy5xjyzpQk+EyEY4jHKMM56EUsfIVRLMpjyzRHEtfY3YLa9l93auB8zkKO8HbWWfU61wi+PTpPzMX47Dd2xRHaESPmQiMWIUfE3RWefVZJeLTQ3YnRvX2KuG7E8uHTlw/GKHUghhsII2g5jnrzZ9RVj1kfTQ9FLq1pGS+5ccN4SMYtsgzR3CjmdQSfzDI0jlVvuZ7ugZta8qfyZZsN4dgMhd2boc9rRtmPBv71cpRlwzy7aLKnpOLXzRdcD4T8NuyqpPqOxACSKVJJ5ujzroqLnQBQBQEdtyF+kelASUBS+FzA2vMNkEYJlhKzR5b849py69UtRA5ZaYy0Fxb4nAnGLJEY5YwciRs1gPxAjvrZbW7oKceVyY4WKqTjLh8HW9GtJrbEE17d8yOVG2x0PQy7++vOaa5Ny+A3oANARywht47+eoa1JKvpLoZDd+06kOOTMnsyp3jfUJyi9hs+Sj4rhF1be9T7XCP30YynQfjT48uqt9Ge47SMV2HGW6FkKrIpeFxIo35bGXqdN4r1q8iM1seZZjzg9GeBV5QFCQoDBqAeGiB3gVJGhC0KdPnQbHhmjXf51DaRKXwIWxaFTkCufQNp8BVUsiuPLLY0WS4iSQ3E0nureZuyMgeLZVRLPpXfUvjg3P4G7FgV/J+6WP+JIAfBRWaXVUvLEvj07XmRvwaBXL8u4UA80cZJ8WOVZpdStfCL44FS+I1tuDGM+9eeT6n1B/TWeWVdLll8aK48IdWXB9ax/uIs+lgWPiapcpPdstWg8tcDjj5IC/SoHpXOhOxtLYxrtIzyzJz27tpqdAcIuLo3E007b5JGAy3BFOqijo2DzrJlS/N4eyPt/RzGjDG9bpvJ8/AxWU+hDOhGqW5oYhiCIPayOzdzn+1aaaZS4PH6j1OimOk9H8O/8Aga6D8G1zikiyuht7bMHjMsiwB3Rg7Sfxbu2vTjHRaHwN1qtm5KKXwR9P10VBQBQEdtyF+kelASUBhhQHHtKNCZ7GaSazi+0WcrF5LUHJ4mO0tF0jqq6m6VTKraY2Lcp8dvFPJxlnK8Nynwn2JkPQQeWK2N05HOz95jSto43XuLdgPCTJARFiaZcwuUU5f8RPh7RWG7EnXvyvebKsmFnwfuOlWlykqB43V0baGUgg9hrKXktAFSCCa1Dbdx6RXLjqTqUvSTQeOVuNjJguBumi2Z/xF3MKRslW9iHGMluUzEEe3bVv4xHmclu4hnE3Rxg+A16uPn67SPPvwk94iS5xaJCQXU5E7c9h6xXou+tLVs89UWN7IiTE2f3UUr/TGxHiRlVMs6ldy2OFc/gbsWGX8vJtmTrkdVHlWeXVILyovj06XeRvW+hV7Jy5Yk6lVnPcd1ZpdUsflReun1rka23Bnn7yedukDVQeW2s8s26Xcvji1R9kcWnBtarviDfxHZ/WqHZY+WXKMVwh/aaNQxDJURfpRR+lcae8k31w9B0ntNToCZIFG5QO6gJBQBQBQGQKAhuLlI/eOij8bAepoDgWkGFJFfOLG4SSOTWkAU6wjOeZR/HYRWivGWT+WS3LauqX4P563t3XY0/t+oSsq6jgZ7TsbrBrz8jAsplofY9P9I8fJrbl+WS/Rm7hGE3F8w4tSkRPvGG/6F5+2rqcPTeR5PUfSJy/JR+v7Fq4MtCYJcTuTIpkjswgGuc9aVtusw6sjs3Vr0S2R865zm/FN6s7woy2DcKEHqgCgCgI7bkL9I9KAkoAoDFAVnSrQa0xH2pY9WX4Z4/ZkU8xzG/voDlel2FT4QoN28d1asdRZMws6557CvxgAVqqypx53Rmsxoz42YuwO4eLObCrnIHa0JGan64ju7Vq6VVN+8dmVKy2l6S3RecB4TImyjvk+zSbtfaYW/NvXsNYbcadfmRrruhZ5WXyKQOAykMp3MCCO4is5ceqEARQkpHCajfZ47eHY95MsA2ZgA7XPbkDRRWupDZ7wrQi2tlCpHHsGWtqAlsuck89cNybJHUWGIvN+g8BUaAnS2QblFSCUDLdQBQBQBQGQKA1rq/iiGcksaZfM6jyzoCv3fCFh8e6fjD0RIz+gruNU3wtTlziuXoKrnhLBzEFpM3QzlUXw31ojgXS7aFMsumPcUXWnd+/JFtB3NIfPKtUely9plEuowXCE13jN1L729nIO9U1UXuyGdaY9NqXL1M0uoWPhCa4NuNsntnpkcufM1b6nHrW6RX67Ise2v0M22JiRtS3jLt0Rp+u6jy6Y7L7D8LdLeX3Y4wvRK7vZoWlhEcSSBmaQjPIbcgo351iyMhWpJLg2UUurXV6nW7S0WLYo3c//m6szLUtBHwISqxxLP3n21i3Zm2qPJqrNB1GgCgCgCgI7bkL9I9KAkoAoAoBfj2LR2dvJcSnJIkLHpOW4DrJyHfQHzfe3smIvJiN8Cya2rBb7cjmclRR0Z5dpzrNbZJy9XDn3+49LGx4QreRbwuF72XXCuCx5FFxcStHcuAQIMlEIy9lQByiOetNcfAtEzzrrnbJyaQvxvB7m1BF7CZ4d32mFM2A/wBaL9RW2vLa2nujFZjJ7x2Yuwsz2g47Drj7s71BLwnqZDtTuyqyWLTcta9mVrItq2mtS5YLwpxEhL+I27nYJVzaFuvPevfWC3Hsr2kjbXfCzeLOgWtykqh43V0O5lII8RVG5aVDTNv/AFDC1bk8bMw+vUIXyoCzmqzoxQgyFoDRvcXt4BnLNEg/E6/3puBBdcItghyWV5T/AKUbMPHdVipnLhHLnBcvQVXPCU59xZSdsrqoPcMzWmGBdLtoZ5ZlMe+oputNcQk3Nbwr0Khdh2MxFaY9Lb8zKJdRiuEJbu/nm99eXD9QbUH9GVaY9OpXL1M8uoWPhaC2RbddrKGI+KRtY+LE1eqaIdkVO66zuyNsdjXYmXYi5+lcSzKILn9DuGDkWvaLZA+LSNyY2/MQKyWdXrjwerR6N5dm+mhGWnfnVewZnxNYbOszfB7GP6IN/wASRDcQhRnLIx/Nln3Csjzsi56JnpvofT8OPit+44wLQ6S7IZl4mI9X3j9gPJHWavrpfM3qeJldQretePBRX3OrYBovFaoFRAo6BvPWzc5q/ZLQ8p7vcfAZUJMg1AOF42t5YYlc/Z5mhd3Mi5HISK2ZB6DlmRtqi2zwbtbHqYGC8zWEJLxLs+5etAuFiYzx2uJINaRgiTqMtrbAHG7InZmOmphOM1qmVZGJdjS8Nq0O0V2ZwoAoCO25C/SPSgJKAKAwaA5H/tCX7GG1tEP7RNmevUyCg9Wb591Q3otTqEXKSj79ivYFarNitnagDirZTIV5iY1yHgxFY8PSTlNnt9aj6quupe7U7ZW88DkzQFRx3QOGZjNbMbW4Pxxj2H/ix7mFSpOL1iRJJrRnP8bsWtm1MQiEWschcINa3k+r/LPUa3VZfs2IxWYi80HuKkw2eybjLOZ4CdoKNrRN3bq7niVW+RnEcuyvaxam5imnVxKLYz2pa4tZ1lSSI/dyDkuGG8Zjo56wTxLIPTQ2xya5LXUezcJU7e5sgBzmaXIjsCg5ikOn2vtoRLNqXfUW3Wl2IyZ/fQwj/TjzYfmY/pWmPS/5pGeXUV2iJru4kl2zXVxIf4hUeCZVpjgUx7ameWfa+DRKW6e1qJn8zZE95bbWhVVQ4SKHbbPZtkcmPxrsDDsUE+lcSyqYLdncMO+x7RZrPjTtyY3PWdgrJPq1UeD06fR/Ms9nQjMtw/yL4tWGzrT9lHsUeiFst5sx9gduXK57Dl6Vis6pbLue3R6JY8fNue48LjG0jM9J21jllWS5Z7NPRMWtbRRtLbqNwqlzbPQhjVwWyPeQFc6tlvhjFakVuJLh+Lt0LnnY8lfqP6VsoxJS3Z871L0gqo1hVuy86L6CKhEkp4yT52Hsr9C/rXqQrjBaI+IyMu7Jl45vUvtvbLGNg2855zXRQTVAM0BTNK9O0tyYbUCa43H/AC4utzzn8Iri22Na1Zsw8G7Ln4ao/sczvbol2nuZDJKd7HcB8qDmFeZO2y96Lg+1xsLF6VD1k3rLu/2GvB/ovNjF0kuRS1gcM0hHKKnPVXpJy7q2UU+rR811TqbzJ8aRXB9MVeeUFAFAR23IX6R6UBJQBQGDQHG/9oCMpLh855CSkMej2kb0B8K5mtYtFlUlGcZPs0xBofdCPG4WJ2SiWMH6hrj0rHgvZpn0PpHFaU2Lhx0O5CvQPlzNCQoCO4gWRSjqrKwyKsAQe0GjBz/GNAHgJkwxgFJzazlOcLdPFk7UPlXcLJQ4OZ1wnyUfF5GjOTWlzDLzoY2de1GXYRXo1Z0WvzHn24TT/KLIxdS7IrW4b8hUeJqZZ8PZWpzHBn3aQ3s9CMQm2vxMA/ExdvAVRLOsfCRasKtctssFhwWo+yW6nc9CaqAeRNUSyLZcsvjTXF7RNe74GwrF4p36lkQSDvOYrPOPjWjbNNdjreqSPL6J3sQy4qymA5lBiPoRWSeEpcSZ61HW7KvZS+WwtuMHdfe2FwnS0JWRfI5+VUSwbFwz1qfSOHtIWyxW+eXHmM9EyNGfMVnlj2x7HqU9exrO/wDv1PRwlyM0KOOlGBz7qqaa5R6UM2mfDNWa1dOUjDtBqDRGyMuGadxdLHv38wG89QFW11Sm9EZcvOpxouVjHGCaJzXWTT60cZ3RDlsPxH4R516lOJGG7Pheo9euyH4a9onTMHwCOBAoVVUbkXd39JrVqux4Wg4AoSZqAa2IX8dvG0szqiLvYn06T1UCOXaR6bzXmaW+tBbbQX3Syjq+RfOsl2Wo7R5Poum9BnelZd+WP3ZTrm9SAaiDbzAbyeuskKZ2vxSPeyuoY/T6/VUr6f3ZdNBuCie/K3GIa0UByKxbpHH/AEDt216EIKC0R8fk5duTLxWP/B3vDrGO3jWKFFSNBkqqMgBXZmNqgCgCgI7bkL9I9KAkoAoAoCs8IujAxOxkg/ecuM9Drye47R30B87WMkjhU93e2jjJW3txZ2bOcjLIjorFP/hs8a4Z9BjWLPxfws2lKPl17/A6RhPC26jVvrRg3PJBkQeklGOzuzq+ORXLhmG7o2ZVzBv5blrwzhFw64yAuVRvllBjP9Q21emnwebKMoPSS0+hZredZACjKwPOrA+lScktAYNARXEIcdfMaENaiqRSpyNSVs8gUA1s7fUG3eagsROaEnllB3jOgZE1oh5suw1OpGiNS6wdJBkwVh0OoIpqR4St3/B5aOSfs4Rj8cLNGf6SPSoaT5R1GU47xYgxXQxraN5Ir24RURnKyhZAdUE5ZkA1TLGql2NVfUcmGmkmLuD3RYNElzKAZZRr67DkhtoCDmPXVtcYwWiRmyb7L5+Kb1OiW9usYyUd/PXZToTVAMUBX9KNLoLAap+8nI9mFOUetj8K9ZqJTUVq2XUY87pqFa1fuOV45ist2/GXTA6u1Yh7uP8Aues15tuTKx6Q2R9ng9Hpw16y9py+y/yL7CG4xCXiLKMyNztuVBuzJ3KOs13VipbyMfUeuym/BT+v7HbdAOCq3w/KafKe636xHsRn8CnefxHb2Vt27HzTk5PVnRRQgzQBQBQBQEdtyF+kelASUAUAUBg0BzjhD4LI8SkFxBIILnL2myOrIRuLZHMN1ijCem6Oc4loljVjyolu4xzqBJ/Z6zzxa5dj0qOrZVXEv1EEmM2zHUuraSFxsOzMDpzVhmKzvEnHeEj1odfhYvDkQT+mpuYfYQk61nd6jfgkeJvDOuXZkV8lvqek5PC0fwf9ix2uOYxa8mYTKNyyorj+ZcmruOf/ADIos9Hqpb02/SX7jez4V5o9l1ZE9LQv6I2XrWiGXVLv+p59vQs2G6ipL4PUsWHcJ+HTZBpWhY/DMhX+rk+daFKMuGeXZRZW9Jxa+a0LNDcQ3K5xyRyD5kdT6GpKmiaG1Cbd566BInFCTNAFAFAFAFAVbhQlKYVeEb+Ky/mZVPkaMkkw+ERxRqu5Y0A7lFdFTNioIPEkgUFmICgZkk5ADrNAc50m4QS+tFYbBua5I2DqiB5R/FVF2RGv4s9bp/SLst+JrSPv/b3nP7q7WLWZmLO21mY5u56Saw6WXvVn1LtxemV+GGz/APqRZdC+Dm6xYrLPnBaZ57eXIPwA834j51trpjBfE+WzeoW5L0lsvd+533R3R+3sIhFbRhFG8/Ex6Xbexq0wDWgCgCgCgCgCgI7bkL9I9KAkoAoAoAoAoDBoDSxLB4Lkas8Mco6HRW9RQFIxfgaw2faiSQHpjc5fytmKAql3wOXtvtsr/MDckmsvmCQfCuJVwlyi6GTbDyyYjvbHG7TZPacevzKof/k2jvFZ54db42N9XWMiHO4ofSa2JK3No8Tc4A3dxyPlVDwprys9Ov0gTWli/oyS3gw+Q60FxxT9OZQjv2VGuTX/ALqdu3pmRzCKfw1iWGzuMThGdvfGRehysgPe23zruObNbSRXLomJZ/Dm181qv3GsHCHiUP7RZxTDpjZkPfyhV0c6p/Aw2dByFvXKMvro/uM7PhdtjkJ4LmE851A6jvU5+VaFdW+GYLOnZVfmrf0Wv9CwWOnuHTcm7iB6JCUP9WVdrRmRpxej2H1tdJIM43Rx0qwI8qkjUnyoAoBBp9YG5w66iXlNCxHamT/9NQwLtGb8XFpBKDnrxLn1EDIjuyro4fJHpFpHBYJrTNtPJjXa7noC/ruo3puTGDm/DFas5PpJpFPiB++PFwA5rbqdh6DKfiPVurBbktvwwPqcDoka16zK/wDX/sIoHluZFgtI2kkOwBRsH9h1nZUV43eR3ndaUf8Ajo7d+y+R2LQLggjtis9/lPPsIj3xxnr+dvKtiSWyPmZ2OcvFJ6s6soy7Kk5PVAFAFAFAFAFAFAR23IX6R6UBJQBQBQBQBQBQBQBQBQGKA1L7DIZxqzRRyDodFb1FAVHFuCXC7jM/Z+KY88TFcvy8nyoCqXnAZqHOzvpYz0OufdmpX0rlxT5R3CyUN4vQUz6EY9a8h4rlRzawJPbrAHzqmWLW+xsr6nkQ9rX5im6xa8gzF7hsmQ3sEbVHfkR51nlgrsz0K+uTj5o/ozVGNYbPsdTGfxL/AGzFVPGujx9j0I9aosWln3RPDgVo+23uFUn5XyP9JBrn1t8PeWeDp13NcX/4vQ3ltcRi91e3GQ3DjdYeDZ1Ys6xbNFcui4EuJSj9yZdK8Yh3zBwOaSBT5rlVqz13Rnl6NRf8O5fVGxDwo4gvLgtX7NdT37TVqzK2Z5ejWWvK4v6/4K3hOld3ZtOsEKLFM7Ois2sIGbeV6R1ZV3+Kr02ZnfQczxJSjovfqtP3EV/iGTmWZ2lmbezHM9g+UVnfrL38D1YrE6XH+afv7/T3Fo0Q4NbzFCJJ87a1O3Mj23H4VPqfOtNdUYcHh5nUbsl/mei937ndtF9FrbDY+LtogvzOdruelm3mrTzx3QBQBQBQBQBQBQBQBQEdtyF+kelASUAUAUAUAUAUAUAUAUAUAUAUAUAUBhhnvoBXiWjlpc++toZPqjUnxyoCq4jwP4XLmVhaJjzxyMMvykkeVAV+54Fmj/ZMQnj6pBrf8pWuJQg+UXQyLYeWTX1FVxoLjtuPu5YLhRzEgMf5gPWqZYtT7GqHU8mPta/NCi7/AN5xEC5wp3z/AMtC/mmsKqeDHszZX122OzX6C2LR3EMQn1ILKa3U72mRkVBznWZRn2DM13XixjzudZPXrrY6QWnx7nWNCOCi1sCss3+IuN+u49hT+BD6nbWv5HhSbk9Wx1pdfXUUkYt9cRlHJZIDL7QI1VI+EHpoQR4hpFNDHP8AdyvMrDUUW8rLkVHOi5MAc9xzoBcdLL5Q/wDhZCS/sEwyEavs5ggAEAHMbdu3PcKA2YtIb6Rmyg1NT2sjDKVZdQEprHLN9Y7wMtnPQGU0mvWR3Fqc1BbUMUoOQDnixny3JUbRs9qgLDo1eyzwLJNHxbksCuqy7iQDqttGY5jQDWgCgCgCgCgI7bkL9I9KAkoAoAoAoAoAoAoAoAoAoAoAoAoAoAoAoAoAoAoAoAoAoAoAoAoAoAoAoAoAoAoAoAoD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02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8" name="Picture 6" descr="http://thumbs.dreamstime.com/x/pencil-paper-56279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435" y="1676400"/>
            <a:ext cx="1905000" cy="1452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hittoon.com/450/1201570-cartoon-of-a-pink-brain-mascot-graduate-ringing-a-bell-royalty-free-vector-clipar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341"/>
          <a:stretch/>
        </p:blipFill>
        <p:spPr bwMode="auto">
          <a:xfrm>
            <a:off x="6543675" y="3886200"/>
            <a:ext cx="2143125" cy="2141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611034" cy="1143000"/>
          </a:xfrm>
        </p:spPr>
        <p:txBody>
          <a:bodyPr>
            <a:normAutofit/>
          </a:bodyPr>
          <a:lstStyle/>
          <a:p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own…</a:t>
            </a:r>
            <a:endParaRPr lang="en-US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6553200" cy="5562600"/>
          </a:xfrm>
        </p:spPr>
        <p:txBody>
          <a:bodyPr>
            <a:noAutofit/>
          </a:bodyPr>
          <a:lstStyle/>
          <a:p>
            <a:r>
              <a:rPr lang="en-US" sz="27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Free write </a:t>
            </a:r>
            <a:r>
              <a:rPr lang="en-US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about the topic of </a:t>
            </a:r>
            <a:r>
              <a:rPr lang="en-US" sz="2700" b="1" i="1" dirty="0">
                <a:ln w="1905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physical and mental challenges and their connection to heroism</a:t>
            </a:r>
            <a:r>
              <a:rPr lang="en-US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</a:t>
            </a:r>
            <a:r>
              <a:rPr lang="en-US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sure to</a:t>
            </a:r>
            <a:r>
              <a:rPr lang="en-US" sz="2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en-US" sz="27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80110" lvl="1" indent="-514350">
              <a:buFont typeface="+mj-lt"/>
              <a:buAutoNum type="arabicPeriod"/>
            </a:pPr>
            <a:r>
              <a:rPr lang="en-US" sz="27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Capture </a:t>
            </a:r>
            <a:r>
              <a:rPr lang="en-US" sz="27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many ideas as you can</a:t>
            </a:r>
            <a:r>
              <a:rPr lang="en-US" sz="27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en-US" sz="27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7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80110" lvl="1" indent="-514350">
              <a:buFont typeface="+mj-lt"/>
              <a:buAutoNum type="arabicPeriod"/>
            </a:pPr>
            <a:r>
              <a:rPr lang="en-US" sz="2700" b="1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Explore your ideas about the ways people react to challenges, not only physically or mentally but also changes in what they do with their lives.</a:t>
            </a:r>
          </a:p>
          <a:p>
            <a:endParaRPr lang="en-US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5538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4958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Finish reading chapters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 and 21 for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tomorrow</a:t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Finish comparing </a:t>
            </a: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new characters</a:t>
            </a:r>
            <a:b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8580" indent="0" algn="ctr">
              <a:buNone/>
            </a:pPr>
            <a:r>
              <a:rPr lang="en-US" sz="40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www.psa8.wikispaces.com</a:t>
            </a:r>
            <a:endParaRPr lang="en-US" sz="4000" b="1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8580" indent="0" algn="ctr">
              <a:buNone/>
            </a:pP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9110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Independent Reading</a:t>
            </a:r>
            <a:endParaRPr lang="en-US" sz="6000" b="1" u="sng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http://www.clker.com/cliparts/6/1/a/d/12603896661797746970jantonalcor_ReaderBoy.svg.m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2857500"/>
            <a:ext cx="24574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1.bp.blogspot.com/-VgtA8kLuWmU/TcOkO6J82OI/AAAAAAAAAJY/_szFQWW6BIw/s1600/reader-girl-m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962273"/>
            <a:ext cx="285750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content.mycutegraphics.com/graphics/book/book-pil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733" y="3886200"/>
            <a:ext cx="2309622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0684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0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Free Writing </a:t>
            </a:r>
            <a:r>
              <a:rPr lang="en-US" sz="40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&amp; Brainstorming</a:t>
            </a:r>
            <a:endParaRPr lang="en-US" sz="4000" b="1" u="sng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220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</a:t>
            </a:r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Free Writing</a:t>
            </a:r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2286000"/>
          </a:xfrm>
        </p:spPr>
        <p:txBody>
          <a:bodyPr>
            <a:normAutofit/>
          </a:bodyPr>
          <a:lstStyle/>
          <a:p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strategy that allows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writers to write freely without pressure to be correct or </a:t>
            </a:r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</a:t>
            </a:r>
          </a:p>
          <a:p>
            <a:endParaRPr lang="en-US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blogs.edweek.org/teachers/coach_gs_teaching_tips/Creative%20Writing%20Clip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733800"/>
            <a:ext cx="5996433" cy="2514600"/>
          </a:xfrm>
          <a:prstGeom prst="rect">
            <a:avLst/>
          </a:prstGeom>
          <a:noFill/>
          <a:ln w="762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172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is free writing helpful?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308629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ives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writer the freedom to write in an </a:t>
            </a:r>
            <a:r>
              <a:rPr lang="en-US" sz="3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informal style </a:t>
            </a:r>
            <a:r>
              <a:rPr lang="en-US" sz="3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0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Helps the writer get </a:t>
            </a:r>
            <a:r>
              <a:rPr lang="en-US" sz="3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ideas </a:t>
            </a:r>
            <a:r>
              <a:rPr lang="en-US" sz="3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prepare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a </a:t>
            </a:r>
            <a:r>
              <a:rPr lang="en-US" sz="3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more complete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sz="3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formal </a:t>
            </a:r>
            <a:r>
              <a:rPr lang="en-US" sz="3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assignment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elps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writers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clarify </a:t>
            </a:r>
            <a:r>
              <a:rPr lang="en-US" sz="3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thoughts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spark new </a:t>
            </a:r>
            <a:r>
              <a:rPr lang="en-US" sz="3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ideas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and/or generate </a:t>
            </a:r>
            <a:r>
              <a:rPr lang="en-US" sz="3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content</a:t>
            </a:r>
            <a:endParaRPr lang="en-US" sz="30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http://ww2.valdosta.edu/~vmmilam/student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5074920"/>
            <a:ext cx="4114800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7926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generic.pixmac.com/4/vector-875229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971800"/>
            <a:ext cx="3810000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should I start free writing?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5029200" cy="5105400"/>
          </a:xfrm>
        </p:spPr>
        <p:txBody>
          <a:bodyPr>
            <a:normAutofit fontScale="92500" lnSpcReduction="10000"/>
          </a:bodyPr>
          <a:lstStyle/>
          <a:p>
            <a:pPr marL="582930" indent="-514350">
              <a:buFont typeface="+mj-lt"/>
              <a:buAutoNum type="arabicPeriod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Pick a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topic</a:t>
            </a:r>
            <a:b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82930" indent="-514350">
              <a:buFont typeface="+mj-lt"/>
              <a:buAutoNum type="arabicPeriod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 down whatever comes to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mind</a:t>
            </a:r>
            <a:b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82930" indent="-514350">
              <a:buFont typeface="+mj-lt"/>
              <a:buAutoNum type="arabicPeriod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Don’t cross anything out or erase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anything</a:t>
            </a:r>
            <a:b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82930" indent="-514350">
              <a:buFont typeface="+mj-lt"/>
              <a:buAutoNum type="arabicPeriod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Don’t worry about grammar, spelling or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punctuation</a:t>
            </a:r>
            <a:b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82930" indent="-514350">
              <a:buFont typeface="+mj-lt"/>
              <a:buAutoNum type="arabicPeriod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Keep writing the whole time</a:t>
            </a:r>
            <a:endParaRPr 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0975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Brainstorming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5105400" cy="5029200"/>
          </a:xfrm>
        </p:spPr>
        <p:txBody>
          <a:bodyPr>
            <a:normAutofit fontScale="92500"/>
          </a:bodyPr>
          <a:lstStyle/>
          <a:p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Helps writers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 and improve fluency with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thinking</a:t>
            </a:r>
            <a:b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Allows writers to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discover new ideas and relationships between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concepts</a:t>
            </a:r>
            <a:b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Gets 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mind going to generate and organize thought processes, new ideas and information</a:t>
            </a:r>
          </a:p>
          <a:p>
            <a:endParaRPr lang="en-US" dirty="0"/>
          </a:p>
        </p:txBody>
      </p:sp>
      <p:pic>
        <p:nvPicPr>
          <p:cNvPr id="6150" name="Picture 6" descr="http://0.s3.envato.com/files/59818237/preview%20(430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2357" y="1828800"/>
            <a:ext cx="2932043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4980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Brainstorm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6957508" cy="4953000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a bulleted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</a:t>
            </a:r>
            <a:b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a web or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map</a:t>
            </a:r>
            <a:b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Free write</a:t>
            </a:r>
          </a:p>
          <a:p>
            <a:endParaRPr 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 you think of any other ways of brainstorming?</a:t>
            </a:r>
            <a:endParaRPr 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2" name="Picture 4" descr="http://images.clipartpanda.com/student-thinking-clipart-stud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600200"/>
            <a:ext cx="2971800" cy="3053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148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558144" cy="12192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make a web…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Oval 4"/>
          <p:cNvSpPr/>
          <p:nvPr/>
        </p:nvSpPr>
        <p:spPr>
          <a:xfrm>
            <a:off x="3810000" y="3119110"/>
            <a:ext cx="1295400" cy="11430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86200" y="3390900"/>
            <a:ext cx="114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Music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09600" y="5869632"/>
            <a:ext cx="5334000" cy="461665"/>
          </a:xfrm>
          <a:prstGeom prst="rect">
            <a:avLst/>
          </a:prstGeom>
          <a:solidFill>
            <a:schemeClr val="accent2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1. Pick a topic and write it in the center.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52912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Essentia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1499</TotalTime>
  <Words>277</Words>
  <Application>Microsoft Office PowerPoint</Application>
  <PresentationFormat>On-screen Show (4:3)</PresentationFormat>
  <Paragraphs>92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Austin</vt:lpstr>
      <vt:lpstr>Do Now! On your worksheet</vt:lpstr>
      <vt:lpstr>Independent Reading</vt:lpstr>
      <vt:lpstr>Free Writing &amp; Brainstorming</vt:lpstr>
      <vt:lpstr>What is Free Writing?</vt:lpstr>
      <vt:lpstr>Why is free writing helpful?</vt:lpstr>
      <vt:lpstr>How should I start free writing?</vt:lpstr>
      <vt:lpstr>What is Brainstorming?</vt:lpstr>
      <vt:lpstr>How Can I Brainstorm?</vt:lpstr>
      <vt:lpstr>How to make a web…</vt:lpstr>
      <vt:lpstr>PowerPoint Presentation</vt:lpstr>
      <vt:lpstr>How to make a web…</vt:lpstr>
      <vt:lpstr>How to make a web…</vt:lpstr>
      <vt:lpstr>5 Minute Web……</vt:lpstr>
      <vt:lpstr>On your own…</vt:lpstr>
      <vt:lpstr>Homework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Goodine, Lindsey</dc:creator>
  <cp:lastModifiedBy>Shettle, Meghan</cp:lastModifiedBy>
  <cp:revision>18</cp:revision>
  <dcterms:created xsi:type="dcterms:W3CDTF">2014-10-19T14:26:46Z</dcterms:created>
  <dcterms:modified xsi:type="dcterms:W3CDTF">2014-10-21T01:11:57Z</dcterms:modified>
</cp:coreProperties>
</file>